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Raleway SemiBold"/>
      <p:regular r:id="rId14"/>
      <p:bold r:id="rId15"/>
      <p:italic r:id="rId16"/>
      <p:boldItalic r:id="rId17"/>
    </p:embeddedFont>
    <p:embeddedFont>
      <p:font typeface="Raleway ExtraBold"/>
      <p:bold r:id="rId18"/>
      <p:boldItalic r:id="rId19"/>
    </p:embeddedFont>
    <p:embeddedFont>
      <p:font typeface="Raleway Light"/>
      <p:regular r:id="rId20"/>
      <p:bold r:id="rId21"/>
      <p:italic r:id="rId22"/>
      <p:boldItalic r:id="rId23"/>
    </p:embeddedFont>
    <p:embeddedFont>
      <p:font typeface="Raleway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Light-regular.fntdata"/><Relationship Id="rId22" Type="http://schemas.openxmlformats.org/officeDocument/2006/relationships/font" Target="fonts/RalewayLight-italic.fntdata"/><Relationship Id="rId21" Type="http://schemas.openxmlformats.org/officeDocument/2006/relationships/font" Target="fonts/RalewayLight-bold.fntdata"/><Relationship Id="rId24" Type="http://schemas.openxmlformats.org/officeDocument/2006/relationships/font" Target="fonts/RalewayMedium-regular.fntdata"/><Relationship Id="rId23" Type="http://schemas.openxmlformats.org/officeDocument/2006/relationships/font" Target="fonts/Raleway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Medium-italic.fntdata"/><Relationship Id="rId25" Type="http://schemas.openxmlformats.org/officeDocument/2006/relationships/font" Target="fonts/RalewayMedium-bold.fntdata"/><Relationship Id="rId27" Type="http://schemas.openxmlformats.org/officeDocument/2006/relationships/font" Target="fonts/Raleway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5" Type="http://schemas.openxmlformats.org/officeDocument/2006/relationships/font" Target="fonts/RalewaySemiBold-bold.fntdata"/><Relationship Id="rId14" Type="http://schemas.openxmlformats.org/officeDocument/2006/relationships/font" Target="fonts/RalewaySemiBold-regular.fntdata"/><Relationship Id="rId17" Type="http://schemas.openxmlformats.org/officeDocument/2006/relationships/font" Target="fonts/RalewaySemiBold-boldItalic.fntdata"/><Relationship Id="rId16" Type="http://schemas.openxmlformats.org/officeDocument/2006/relationships/font" Target="fonts/RalewaySemiBold-italic.fntdata"/><Relationship Id="rId19" Type="http://schemas.openxmlformats.org/officeDocument/2006/relationships/font" Target="fonts/RalewayExtraBold-boldItalic.fntdata"/><Relationship Id="rId18" Type="http://schemas.openxmlformats.org/officeDocument/2006/relationships/font" Target="fonts/Raleway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522850" y="871825"/>
            <a:ext cx="17547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Organization 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3">
            <a:alphaModFix/>
          </a:blip>
          <a:srcRect b="32807" l="31250" r="31635" t="32803"/>
          <a:stretch/>
        </p:blipFill>
        <p:spPr>
          <a:xfrm>
            <a:off x="6595591" y="486173"/>
            <a:ext cx="2209020" cy="81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/>
          <p:cNvPicPr preferRelativeResize="0"/>
          <p:nvPr/>
        </p:nvPicPr>
        <p:blipFill rotWithShape="1">
          <a:blip r:embed="rId4">
            <a:alphaModFix/>
          </a:blip>
          <a:srcRect b="0" l="0" r="59352" t="0"/>
          <a:stretch/>
        </p:blipFill>
        <p:spPr>
          <a:xfrm>
            <a:off x="5556212" y="464110"/>
            <a:ext cx="830791" cy="85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2"/>
          <p:cNvCxnSpPr/>
          <p:nvPr/>
        </p:nvCxnSpPr>
        <p:spPr>
          <a:xfrm>
            <a:off x="6507011" y="523911"/>
            <a:ext cx="0" cy="740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" name="Google Shape;6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537" y="731608"/>
            <a:ext cx="1425820" cy="6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type="ctrTitle"/>
          </p:nvPr>
        </p:nvSpPr>
        <p:spPr>
          <a:xfrm>
            <a:off x="525125" y="1597122"/>
            <a:ext cx="8145900" cy="14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 Statement</a:t>
            </a:r>
            <a:r>
              <a:rPr lang="en" sz="1800"/>
              <a:t> : </a:t>
            </a:r>
            <a:r>
              <a:rPr lang="en" sz="1400"/>
              <a:t>Affordable Mobile Application Camera System to Monitor Residential Societies’ Vehicle Activity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Create an affordable solution of a mobile application and a camera system through image processing to identify and monitor vehicles entering and leaving a residential society passing through the entry/exit gate.</a:t>
            </a:r>
            <a:endParaRPr sz="14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2"/>
          <p:cNvSpPr txBox="1"/>
          <p:nvPr>
            <p:ph type="ctrTitle"/>
          </p:nvPr>
        </p:nvSpPr>
        <p:spPr>
          <a:xfrm>
            <a:off x="522850" y="3089906"/>
            <a:ext cx="33954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Name :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BitWise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2"/>
          <p:cNvSpPr txBox="1"/>
          <p:nvPr>
            <p:ph type="ctrTitle"/>
          </p:nvPr>
        </p:nvSpPr>
        <p:spPr>
          <a:xfrm>
            <a:off x="522850" y="3534284"/>
            <a:ext cx="45573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Leader Name :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Chaitya Chheda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2"/>
          <p:cNvSpPr txBox="1"/>
          <p:nvPr>
            <p:ph type="ctrTitle"/>
          </p:nvPr>
        </p:nvSpPr>
        <p:spPr>
          <a:xfrm>
            <a:off x="522850" y="3956036"/>
            <a:ext cx="33954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College Code</a:t>
            </a:r>
            <a:r>
              <a:rPr lang="en" sz="1800"/>
              <a:t> :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U-0334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2"/>
          <p:cNvSpPr txBox="1"/>
          <p:nvPr>
            <p:ph type="ctrTitle"/>
          </p:nvPr>
        </p:nvSpPr>
        <p:spPr>
          <a:xfrm>
            <a:off x="525123" y="2777708"/>
            <a:ext cx="4557300" cy="5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 Code</a:t>
            </a:r>
            <a:r>
              <a:rPr lang="en" sz="1800"/>
              <a:t> : </a:t>
            </a: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CS1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5695" y="3488685"/>
            <a:ext cx="830800" cy="117493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>
            <p:ph idx="4294967295" type="body"/>
          </p:nvPr>
        </p:nvSpPr>
        <p:spPr>
          <a:xfrm>
            <a:off x="3646387" y="3573709"/>
            <a:ext cx="4178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Visvesvaraya 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National Institute Of Technology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Nagpur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519880" y="368868"/>
            <a:ext cx="20676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Solution</a:t>
            </a:r>
            <a:endParaRPr sz="3000">
              <a:solidFill>
                <a:srgbClr val="FFB600"/>
              </a:solidFill>
            </a:endParaRPr>
          </a:p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3"/>
          <p:cNvSpPr txBox="1"/>
          <p:nvPr>
            <p:ph idx="4294967295" type="ctrTitle"/>
          </p:nvPr>
        </p:nvSpPr>
        <p:spPr>
          <a:xfrm>
            <a:off x="514569" y="848125"/>
            <a:ext cx="8145900" cy="11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 mobile application which monitors residential societies’ vehicle activity. There will be an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Admin Login (Secretary)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User Login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 User can add/delete vehicles accordingly, for himself/herself or guest which is approved by the Admin.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Whenever a vehicle enters/exits, an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LPR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i="1" lang="en" sz="1200">
                <a:latin typeface="Raleway"/>
                <a:ea typeface="Raleway"/>
                <a:cs typeface="Raleway"/>
                <a:sym typeface="Raleway"/>
              </a:rPr>
              <a:t>License Plate Recognition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CCTV camera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captures the video of the vehicle which is converted into frames followed by conversion to images.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6" name="Google Shape;76;p13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77" name="Google Shape;77;p13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b="23378" l="11175" r="13772" t="31411"/>
          <a:stretch/>
        </p:blipFill>
        <p:spPr>
          <a:xfrm>
            <a:off x="498757" y="1728823"/>
            <a:ext cx="4000474" cy="15060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idx="4294967295" type="ctrTitle"/>
          </p:nvPr>
        </p:nvSpPr>
        <p:spPr>
          <a:xfrm>
            <a:off x="525119" y="3119805"/>
            <a:ext cx="5072400" cy="16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Our System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will identify the registration number from the number plate with the one registered and stored in the database.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Accordingly it will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authenticate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the vehicle,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sending a notification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to the appropriate user that car has arrived/left the society.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The user may approve/deny the entry/exit of the vehicle.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Similarly, the user can permit vehicles of guest arriving/departing.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150" y="1581900"/>
            <a:ext cx="3895424" cy="32458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342144" y="1851872"/>
            <a:ext cx="21099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3C78D8"/>
                </a:solidFill>
                <a:latin typeface="Raleway"/>
                <a:ea typeface="Raleway"/>
                <a:cs typeface="Raleway"/>
                <a:sym typeface="Raleway"/>
              </a:rPr>
              <a:t>Information Extracted</a:t>
            </a:r>
            <a:endParaRPr b="1" sz="1100">
              <a:solidFill>
                <a:srgbClr val="3C78D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0433" lvl="0" marL="237743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Number Plate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0433" lvl="0" marL="237743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Color 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0433" lvl="0" marL="237743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Company of Car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541000" y="2815639"/>
            <a:ext cx="2587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Technology </a:t>
            </a:r>
            <a:r>
              <a:rPr lang="en" sz="2000">
                <a:solidFill>
                  <a:srgbClr val="FFB600"/>
                </a:solidFill>
              </a:rPr>
              <a:t>Stack</a:t>
            </a:r>
            <a:endParaRPr sz="2000"/>
          </a:p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12" y="3342820"/>
            <a:ext cx="732690" cy="9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329" y="3251403"/>
            <a:ext cx="1424620" cy="10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1350" y="3428668"/>
            <a:ext cx="634125" cy="78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4276" y="3299791"/>
            <a:ext cx="1067621" cy="9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3429" y="2987921"/>
            <a:ext cx="2434460" cy="13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8">
            <a:alphaModFix/>
          </a:blip>
          <a:srcRect b="0" l="30881" r="0" t="0"/>
          <a:stretch/>
        </p:blipFill>
        <p:spPr>
          <a:xfrm>
            <a:off x="5329557" y="3251393"/>
            <a:ext cx="1266474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4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99" name="Google Shape;99;p1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824700" y="416320"/>
            <a:ext cx="2587500" cy="25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Features</a:t>
            </a:r>
            <a:endParaRPr b="1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Improved security of the resident society.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Provide analytics to the security/management.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Monthly Bill Payment, Society notices, important local news etc.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Support for both English and Hindi.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Automate the process of guard shifts management.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06" name="Google Shape;106;p14"/>
          <p:cNvSpPr txBox="1"/>
          <p:nvPr>
            <p:ph idx="4294967295" type="body"/>
          </p:nvPr>
        </p:nvSpPr>
        <p:spPr>
          <a:xfrm>
            <a:off x="3276450" y="416325"/>
            <a:ext cx="2508600" cy="27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Future Scope</a:t>
            </a:r>
            <a:endParaRPr b="1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Can be implemented in shopping complexes, corporate offices, universities etc.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Using RFID for vehicle identification.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Robust</a:t>
            </a: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API for automatic parking system.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Entry/Exit Log made available to law enforcement agencies for identifying suspicious activities.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4"/>
          <p:cNvSpPr txBox="1"/>
          <p:nvPr>
            <p:ph idx="4294967295" type="body"/>
          </p:nvPr>
        </p:nvSpPr>
        <p:spPr>
          <a:xfrm>
            <a:off x="5728250" y="416350"/>
            <a:ext cx="2799900" cy="29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Revenue</a:t>
            </a:r>
            <a:endParaRPr sz="2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Our Platform</a:t>
            </a:r>
            <a:endParaRPr sz="13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Collecting and selling user vehicle data.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In-app Advertising.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Maintenance from society fund.</a:t>
            </a:r>
            <a:endParaRPr sz="11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Society</a:t>
            </a:r>
            <a:endParaRPr sz="13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Charges imposed on exceeding number of vehicles of registered user.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SemiBold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Collaborating with apps like </a:t>
            </a:r>
            <a:r>
              <a:rPr b="1" i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Airbnb</a:t>
            </a:r>
            <a:r>
              <a:rPr lang="en" sz="1100">
                <a:solidFill>
                  <a:srgbClr val="43434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to acquire a share of their revenue as parking charges.</a:t>
            </a:r>
            <a:endParaRPr sz="1100">
              <a:solidFill>
                <a:srgbClr val="43434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45046" y="3515311"/>
            <a:ext cx="1383536" cy="7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325923" y="4201550"/>
            <a:ext cx="22389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App Development S/W</a:t>
            </a:r>
            <a:endParaRPr sz="11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and Database</a:t>
            </a:r>
            <a:endParaRPr sz="11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3000300" y="4197175"/>
            <a:ext cx="299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License Plate Number Recognition using OCR and Neural Network</a:t>
            </a:r>
            <a:endParaRPr sz="11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6453599" y="4201550"/>
            <a:ext cx="2434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Payment SDK</a:t>
            </a:r>
            <a:endParaRPr sz="11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609600" y="351584"/>
            <a:ext cx="1545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Use</a:t>
            </a:r>
            <a:r>
              <a:rPr lang="en" sz="2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en" sz="24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Case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479825" y="813282"/>
            <a:ext cx="2540700" cy="17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Actors :</a:t>
            </a:r>
            <a:endParaRPr sz="11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Resident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of the apartment (Primary).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Admin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: Secretary of the society (Secondary).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Security Guard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(Secondary).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479825" y="2017400"/>
            <a:ext cx="2783700" cy="29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Important Use Cases :</a:t>
            </a:r>
            <a:endParaRPr sz="11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Resident 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can Accept/Deny Entry/Exit of vehicle when notification is received.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Resident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can add/remove personal vehicle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(</a:t>
            </a:r>
            <a:r>
              <a:rPr i="1"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 be approved by Admin)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temporarily add guest vehicle.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Secretary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can post notices, news on the platform.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Secretary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can approve new registrations.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Security Guard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can view automated entry/exit log.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264" y="330452"/>
            <a:ext cx="6306562" cy="45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585515" y="434575"/>
            <a:ext cx="2002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Dependencies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400" y="2577220"/>
            <a:ext cx="1908013" cy="261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964" y="2549438"/>
            <a:ext cx="1948537" cy="26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>
            <p:ph idx="4294967295" type="body"/>
          </p:nvPr>
        </p:nvSpPr>
        <p:spPr>
          <a:xfrm>
            <a:off x="1174004" y="939426"/>
            <a:ext cx="23322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Physical</a:t>
            </a:r>
            <a:endParaRPr b="1" sz="14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Cooperation and acceptance by society.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Guards capable of reading and operating the application.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0" name="Google Shape;130;p16"/>
          <p:cNvSpPr txBox="1"/>
          <p:nvPr>
            <p:ph idx="4294967295" type="body"/>
          </p:nvPr>
        </p:nvSpPr>
        <p:spPr>
          <a:xfrm>
            <a:off x="3688604" y="939426"/>
            <a:ext cx="23322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Software</a:t>
            </a:r>
            <a:endParaRPr b="1" sz="14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Python Libraries- scikit,, scipy, numpy, matplotlib, Pillow, tensorflow.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Payment APIs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Accuracy of detection technologies to be used.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Database - Firebase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31" name="Google Shape;131;p16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132" name="Google Shape;132;p16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6"/>
          <p:cNvSpPr txBox="1"/>
          <p:nvPr>
            <p:ph idx="4294967295" type="body"/>
          </p:nvPr>
        </p:nvSpPr>
        <p:spPr>
          <a:xfrm>
            <a:off x="6158688" y="939426"/>
            <a:ext cx="23322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Hardware/Computing Services</a:t>
            </a:r>
            <a:endParaRPr b="1" sz="1400">
              <a:solidFill>
                <a:srgbClr val="434343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CCTV Camera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Smartphone with internet connection.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aleway Medium"/>
              <a:buAutoNum type="arabicPeriod"/>
            </a:pP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Cloud Services for computations. 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23" y="2549452"/>
            <a:ext cx="1908024" cy="261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